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76" r:id="rId4"/>
    <p:sldId id="269" r:id="rId5"/>
    <p:sldId id="278" r:id="rId6"/>
    <p:sldId id="266" r:id="rId7"/>
    <p:sldId id="267" r:id="rId8"/>
    <p:sldId id="268" r:id="rId9"/>
    <p:sldId id="279" r:id="rId10"/>
    <p:sldId id="280" r:id="rId11"/>
    <p:sldId id="257" r:id="rId12"/>
    <p:sldId id="265" r:id="rId13"/>
    <p:sldId id="273" r:id="rId14"/>
    <p:sldId id="274" r:id="rId15"/>
    <p:sldId id="258" r:id="rId16"/>
    <p:sldId id="259" r:id="rId17"/>
    <p:sldId id="260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ДЕНЬ ОТКРЫТЫХ ДВЕРЕЙ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8800" dirty="0" smtClean="0"/>
              <a:t>«Самое сложное- простые истины»</a:t>
            </a:r>
          </a:p>
          <a:p>
            <a:pPr marL="0" indent="0" algn="r">
              <a:buNone/>
            </a:pPr>
            <a:r>
              <a:rPr lang="ru-RU" sz="4400" dirty="0" err="1" smtClean="0"/>
              <a:t>Т.И.Моисеенко</a:t>
            </a:r>
            <a:endParaRPr lang="ru-RU" sz="4400" dirty="0" smtClean="0"/>
          </a:p>
          <a:p>
            <a:pPr marL="0" indent="0" algn="r">
              <a:buNone/>
            </a:pPr>
            <a:r>
              <a:rPr lang="ru-RU" sz="4400" dirty="0" smtClean="0"/>
              <a:t>26 ноября 2016 года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17242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Как развивать память и внимание?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МП</a:t>
            </a:r>
            <a:r>
              <a:rPr lang="ru-RU" b="1" u="sng" dirty="0" smtClean="0"/>
              <a:t>Н</a:t>
            </a:r>
            <a:r>
              <a:rPr lang="ru-RU" dirty="0" smtClean="0"/>
              <a:t>ОАЬТВДЛАИР</a:t>
            </a:r>
            <a:r>
              <a:rPr lang="ru-RU" b="1" u="sng" dirty="0" smtClean="0"/>
              <a:t>Н</a:t>
            </a:r>
            <a:r>
              <a:rPr lang="ru-RU" dirty="0" smtClean="0"/>
              <a:t>АРТЕРМЕРАВИМСЧКЫЖД</a:t>
            </a:r>
            <a:r>
              <a:rPr lang="ru-RU" b="1" u="sng" dirty="0" smtClean="0"/>
              <a:t>Н</a:t>
            </a:r>
            <a:r>
              <a:rPr lang="ru-RU" dirty="0" smtClean="0"/>
              <a:t>ЕОТСИОА</a:t>
            </a:r>
            <a:r>
              <a:rPr lang="ru-RU" b="1" u="sng" dirty="0" smtClean="0"/>
              <a:t>Н</a:t>
            </a:r>
            <a:r>
              <a:rPr lang="ru-RU" dirty="0" smtClean="0"/>
              <a:t>РИМАЬЮДВЖР</a:t>
            </a:r>
            <a:r>
              <a:rPr lang="ru-RU" b="1" u="sng" dirty="0" smtClean="0"/>
              <a:t>Н</a:t>
            </a:r>
            <a:r>
              <a:rPr lang="ru-RU" dirty="0" smtClean="0"/>
              <a:t>ЬТМПАВЛ</a:t>
            </a:r>
            <a:r>
              <a:rPr lang="ru-RU" b="1" u="sng" dirty="0" smtClean="0"/>
              <a:t>Н</a:t>
            </a:r>
            <a:r>
              <a:rPr lang="ru-RU" dirty="0" smtClean="0"/>
              <a:t>А</a:t>
            </a:r>
          </a:p>
          <a:p>
            <a:endParaRPr lang="ru-RU" dirty="0"/>
          </a:p>
          <a:p>
            <a:r>
              <a:rPr lang="ru-RU" dirty="0" smtClean="0"/>
              <a:t>Мама мыла раму, а я делал уроки. Папа ремонтировал телевизор. Младшая сестра играла с куклами.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02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Развитие речи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006600"/>
                </a:solidFill>
                <a:latin typeface="inherit"/>
              </a:rPr>
              <a:t>Игры на развитие разговорной речи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353535"/>
                </a:solidFill>
                <a:latin typeface="Arial"/>
              </a:rPr>
              <a:t>«</a:t>
            </a:r>
            <a:r>
              <a:rPr lang="ru-RU" b="1" dirty="0" smtClean="0">
                <a:solidFill>
                  <a:srgbClr val="353535"/>
                </a:solidFill>
                <a:latin typeface="Arial"/>
              </a:rPr>
              <a:t>Умелые рифмоплёты»</a:t>
            </a:r>
            <a:endParaRPr lang="ru-RU" b="1" dirty="0" smtClean="0">
              <a:solidFill>
                <a:srgbClr val="353535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sz="2800" dirty="0" smtClean="0">
                <a:solidFill>
                  <a:srgbClr val="353535"/>
                </a:solidFill>
                <a:latin typeface="Arial"/>
              </a:rPr>
              <a:t>Мирись</a:t>
            </a:r>
            <a:r>
              <a:rPr lang="ru-RU" sz="2800" dirty="0">
                <a:solidFill>
                  <a:srgbClr val="353535"/>
                </a:solidFill>
                <a:latin typeface="Arial"/>
              </a:rPr>
              <a:t>, мирись, мирись и больше не дерись, а если будешь драться, без друга тебе оставаться.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sz="2800" dirty="0" smtClean="0">
                <a:solidFill>
                  <a:srgbClr val="353535"/>
                </a:solidFill>
                <a:latin typeface="Arial"/>
              </a:rPr>
              <a:t>Эй</a:t>
            </a:r>
            <a:r>
              <a:rPr lang="ru-RU" sz="2800" dirty="0">
                <a:solidFill>
                  <a:srgbClr val="353535"/>
                </a:solidFill>
                <a:latin typeface="Arial"/>
              </a:rPr>
              <a:t>, рука, трясись, трясись, только больше не дерись.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sz="2800" dirty="0" smtClean="0">
                <a:solidFill>
                  <a:srgbClr val="353535"/>
                </a:solidFill>
                <a:latin typeface="Arial"/>
              </a:rPr>
              <a:t>Расслабляйся </a:t>
            </a:r>
            <a:r>
              <a:rPr lang="ru-RU" sz="2800" dirty="0">
                <a:solidFill>
                  <a:srgbClr val="353535"/>
                </a:solidFill>
                <a:latin typeface="Arial"/>
              </a:rPr>
              <a:t>рука, расслабляйся и больше не </a:t>
            </a:r>
            <a:r>
              <a:rPr lang="ru-RU" sz="2800" dirty="0" err="1">
                <a:solidFill>
                  <a:srgbClr val="353535"/>
                </a:solidFill>
                <a:latin typeface="Arial"/>
              </a:rPr>
              <a:t>щипайся</a:t>
            </a:r>
            <a:r>
              <a:rPr lang="ru-RU" sz="2800" dirty="0">
                <a:solidFill>
                  <a:srgbClr val="353535"/>
                </a:solidFill>
                <a:latin typeface="Arial"/>
              </a:rPr>
              <a:t>.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sz="2800" dirty="0" smtClean="0">
                <a:solidFill>
                  <a:srgbClr val="353535"/>
                </a:solidFill>
                <a:latin typeface="Arial"/>
              </a:rPr>
              <a:t>Ой</a:t>
            </a:r>
            <a:r>
              <a:rPr lang="ru-RU" sz="2800" dirty="0">
                <a:solidFill>
                  <a:srgbClr val="353535"/>
                </a:solidFill>
                <a:latin typeface="Arial"/>
              </a:rPr>
              <a:t>, рука приклеилась! Руку отпускаю, за туловище хватаю. Хорошее называешь, руку отпускаю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33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Развитие </a:t>
            </a:r>
            <a:r>
              <a:rPr lang="ru-RU" dirty="0" smtClean="0">
                <a:solidFill>
                  <a:srgbClr val="FF0000"/>
                </a:solidFill>
              </a:rPr>
              <a:t>речи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006600"/>
                </a:solidFill>
                <a:latin typeface="inherit"/>
              </a:rPr>
              <a:t>Развитие грамматических способностей ребенка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353535"/>
                </a:solidFill>
                <a:latin typeface="Arial"/>
              </a:rPr>
              <a:t>"Запоминаем </a:t>
            </a:r>
            <a:r>
              <a:rPr lang="ru-RU" b="1" dirty="0" smtClean="0">
                <a:solidFill>
                  <a:srgbClr val="353535"/>
                </a:solidFill>
                <a:latin typeface="Arial"/>
              </a:rPr>
              <a:t>буквы"</a:t>
            </a:r>
            <a:endParaRPr lang="ru-RU" dirty="0" smtClean="0">
              <a:solidFill>
                <a:srgbClr val="353535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Взрослый 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обводит букву по контуру, называя ее, а ребенок штрихует букву 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карандашом 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или закрашивает красками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53535"/>
                </a:solidFill>
                <a:latin typeface="Arial"/>
              </a:rPr>
              <a:t> 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-Взрослый 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выводит контуры задуманной буквы в воздухе, ребенок пытается угадать и назвать ее. Аналогичным способом взрослый рисует букву на спине ребенка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Буква 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вылепливается из пластилина, конструируется из спичек, счетных палочек, семечек.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197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Развитие речи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006600"/>
                </a:solidFill>
                <a:latin typeface="inherit"/>
              </a:rPr>
              <a:t>Игры </a:t>
            </a:r>
            <a:r>
              <a:rPr lang="ru-RU" sz="2400" b="1" dirty="0">
                <a:solidFill>
                  <a:srgbClr val="006600"/>
                </a:solidFill>
                <a:latin typeface="inherit"/>
              </a:rPr>
              <a:t>со сказками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353535"/>
                </a:solidFill>
                <a:latin typeface="Arial"/>
              </a:rPr>
              <a:t>"Отгадай название сказки"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.</a:t>
            </a:r>
            <a:endParaRPr lang="ru-RU" dirty="0" smtClean="0">
              <a:solidFill>
                <a:srgbClr val="353535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53535"/>
                </a:solidFill>
                <a:latin typeface="Arial"/>
              </a:rPr>
              <a:t>(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Сивка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… </a:t>
            </a:r>
            <a:r>
              <a:rPr lang="ru-RU" sz="2400" dirty="0" err="1">
                <a:solidFill>
                  <a:srgbClr val="353535"/>
                </a:solidFill>
                <a:latin typeface="Arial"/>
              </a:rPr>
              <a:t>Заюшкина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… Конек… Гадкий… Мороз… Царевна… Гуси… Мальчик… Красная… Крошечка… </a:t>
            </a:r>
            <a:r>
              <a:rPr lang="ru-RU" sz="2400" dirty="0" err="1">
                <a:solidFill>
                  <a:srgbClr val="353535"/>
                </a:solidFill>
                <a:latin typeface="Arial"/>
              </a:rPr>
              <a:t>Дюй</a:t>
            </a:r>
            <a:r>
              <a:rPr lang="ru-RU" sz="2400" dirty="0">
                <a:solidFill>
                  <a:srgbClr val="353535"/>
                </a:solidFill>
                <a:latin typeface="Arial"/>
              </a:rPr>
              <a:t>… Цветик… Аленький… Золотой… Бременские… </a:t>
            </a:r>
            <a:r>
              <a:rPr lang="ru-RU" sz="2400" dirty="0" smtClean="0">
                <a:solidFill>
                  <a:srgbClr val="353535"/>
                </a:solidFill>
                <a:latin typeface="Arial"/>
              </a:rPr>
              <a:t>Доктор…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353535"/>
                </a:solidFill>
                <a:latin typeface="Arial"/>
              </a:rPr>
              <a:t>"Что лишнее?" </a:t>
            </a:r>
            <a:r>
              <a:rPr lang="ru-RU" dirty="0" smtClean="0">
                <a:solidFill>
                  <a:srgbClr val="353535"/>
                </a:solidFill>
                <a:latin typeface="Arial"/>
              </a:rPr>
              <a:t> 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353535"/>
                </a:solidFill>
                <a:latin typeface="Arial"/>
              </a:rPr>
              <a:t>Лиса, заяц, избушка, дворец, собака, петух (сказка "Лиса и заяц"). </a:t>
            </a:r>
            <a:endParaRPr lang="ru-RU" sz="2400" dirty="0" smtClean="0">
              <a:solidFill>
                <a:srgbClr val="353535"/>
              </a:solidFill>
              <a:latin typeface="Arial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353535"/>
                </a:solidFill>
                <a:latin typeface="Arial"/>
              </a:rPr>
              <a:t>Емеля, старик, щука, сыновья, лебедь, Марья – царевна (сказка "По – щучьему веленью").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471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Развитие </a:t>
            </a:r>
            <a:r>
              <a:rPr lang="ru-RU" dirty="0">
                <a:solidFill>
                  <a:srgbClr val="FF0000"/>
                </a:solidFill>
              </a:rPr>
              <a:t>речи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6600"/>
                </a:solidFill>
                <a:latin typeface="inherit"/>
              </a:rPr>
              <a:t>Веселое </a:t>
            </a:r>
            <a:r>
              <a:rPr lang="ru-RU" b="1" dirty="0" err="1" smtClean="0">
                <a:solidFill>
                  <a:srgbClr val="006600"/>
                </a:solidFill>
                <a:latin typeface="inherit"/>
              </a:rPr>
              <a:t>азбуковедение</a:t>
            </a:r>
            <a:endParaRPr lang="ru-RU" b="1" dirty="0" smtClean="0">
              <a:solidFill>
                <a:srgbClr val="006600"/>
              </a:solidFill>
              <a:latin typeface="inheri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inherit"/>
              </a:rPr>
              <a:t>Игра с мячом «Скажи наоборот»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353535"/>
                </a:solidFill>
                <a:latin typeface="Arial"/>
              </a:rPr>
              <a:t>-</a:t>
            </a:r>
            <a:r>
              <a:rPr lang="ru-RU" b="1" dirty="0" smtClean="0">
                <a:solidFill>
                  <a:srgbClr val="353535"/>
                </a:solidFill>
                <a:latin typeface="Arial"/>
              </a:rPr>
              <a:t>Зима 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– лето. </a:t>
            </a:r>
            <a:r>
              <a:rPr lang="ru-RU" b="1" dirty="0">
                <a:solidFill>
                  <a:srgbClr val="353535"/>
                </a:solidFill>
                <a:latin typeface="Arial"/>
              </a:rPr>
              <a:t>Жара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 – холод. </a:t>
            </a:r>
            <a:r>
              <a:rPr lang="ru-RU" b="1" dirty="0">
                <a:solidFill>
                  <a:srgbClr val="353535"/>
                </a:solidFill>
                <a:latin typeface="Arial"/>
              </a:rPr>
              <a:t>Правда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 – ложь. Богач – бедняк. Горький – сладкий. Полезный – вредный… </a:t>
            </a:r>
            <a:endParaRPr lang="ru-RU" dirty="0" smtClean="0">
              <a:solidFill>
                <a:srgbClr val="353535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Arial"/>
              </a:rPr>
              <a:t>Волшебная 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палочка феи </a:t>
            </a:r>
            <a:r>
              <a:rPr lang="ru-RU" dirty="0" err="1">
                <a:solidFill>
                  <a:srgbClr val="FF0000"/>
                </a:solidFill>
                <a:latin typeface="Arial"/>
              </a:rPr>
              <a:t>Словарины</a:t>
            </a:r>
            <a:r>
              <a:rPr lang="ru-RU" dirty="0">
                <a:solidFill>
                  <a:srgbClr val="FF0000"/>
                </a:solidFill>
                <a:latin typeface="Arial"/>
              </a:rPr>
              <a:t>"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</a:t>
            </a:r>
            <a:r>
              <a:rPr lang="ru-RU" b="1" dirty="0" smtClean="0">
                <a:solidFill>
                  <a:srgbClr val="353535"/>
                </a:solidFill>
                <a:latin typeface="Arial"/>
              </a:rPr>
              <a:t>Дом</a:t>
            </a:r>
            <a:r>
              <a:rPr lang="ru-RU" dirty="0" smtClean="0">
                <a:solidFill>
                  <a:srgbClr val="353535"/>
                </a:solidFill>
                <a:latin typeface="Arial"/>
              </a:rPr>
              <a:t> 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– домик – домище. Мост – мостик – </a:t>
            </a:r>
            <a:r>
              <a:rPr lang="ru-RU" dirty="0" err="1">
                <a:solidFill>
                  <a:srgbClr val="353535"/>
                </a:solidFill>
                <a:latin typeface="Arial"/>
              </a:rPr>
              <a:t>мостище</a:t>
            </a:r>
            <a:r>
              <a:rPr lang="ru-RU" dirty="0">
                <a:solidFill>
                  <a:srgbClr val="353535"/>
                </a:solidFill>
                <a:latin typeface="Arial"/>
              </a:rPr>
              <a:t>. Дождь – дождик – дождище. Кот – котик – котище…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42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Оптимальное чтение- это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смысленное чтение со скоростью разговорной речи (120-150 слов в минуту)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УПРАЖНЕНИЯ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-Ежедневные пятиминутки чтения;</a:t>
            </a:r>
          </a:p>
          <a:p>
            <a:pPr marL="0" indent="0">
              <a:buNone/>
            </a:pPr>
            <a:r>
              <a:rPr lang="ru-RU" sz="2400" dirty="0" smtClean="0"/>
              <a:t>-Ежедневные зрительные диктанты;</a:t>
            </a:r>
          </a:p>
          <a:p>
            <a:pPr marL="0" indent="0">
              <a:buNone/>
            </a:pPr>
            <a:r>
              <a:rPr lang="ru-RU" sz="2400" dirty="0" smtClean="0"/>
              <a:t>-Жужжащее чтение;</a:t>
            </a:r>
          </a:p>
          <a:p>
            <a:pPr marL="0" indent="0">
              <a:buNone/>
            </a:pPr>
            <a:r>
              <a:rPr lang="ru-RU" sz="2400" dirty="0" smtClean="0"/>
              <a:t>-Артикуляционные упражнения;</a:t>
            </a:r>
          </a:p>
          <a:p>
            <a:pPr marL="0" indent="0">
              <a:buNone/>
            </a:pPr>
            <a:r>
              <a:rPr lang="ru-RU" sz="2400" dirty="0" smtClean="0"/>
              <a:t>-Пересказ содержания ;</a:t>
            </a:r>
          </a:p>
          <a:p>
            <a:pPr marL="0" indent="0">
              <a:buNone/>
            </a:pPr>
            <a:r>
              <a:rPr lang="ru-RU" sz="2400" dirty="0" smtClean="0"/>
              <a:t>-Составление вопросов по тексту;</a:t>
            </a:r>
          </a:p>
          <a:p>
            <a:pPr marL="0" indent="0">
              <a:buNone/>
            </a:pPr>
            <a:r>
              <a:rPr lang="ru-RU" sz="2400" dirty="0" smtClean="0"/>
              <a:t>-Чтение перед сном.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174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Скорость письма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Во-первых, следует уделить внимание 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силе кистей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Для этого можно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использовать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самый обычный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эспандер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При регулярных занятиях руки от длительного быстрого письма будут уставать намного меньше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Во-вторых, нужно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постоянно тренироваться писать на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скорость.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749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Орфографическая грамотность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СПИСЫВАНИЕ ТЕКСТА;</a:t>
            </a:r>
          </a:p>
          <a:p>
            <a:r>
              <a:rPr lang="ru-RU" dirty="0" smtClean="0"/>
              <a:t>ПИСЬМО ПО ПАМЯТИ;</a:t>
            </a:r>
          </a:p>
          <a:p>
            <a:r>
              <a:rPr lang="ru-RU" b="1" dirty="0" smtClean="0">
                <a:solidFill>
                  <a:srgbClr val="333333"/>
                </a:solidFill>
                <a:latin typeface="Helvetica Neue"/>
              </a:rPr>
              <a:t>отыскание 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ошибок в тексте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(в текст включены все изученные виды орфограмм)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Helvetica Neue"/>
              </a:rPr>
              <a:t>Мама 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и Галя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см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а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трели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на пл</a:t>
            </a:r>
            <a:r>
              <a:rPr lang="ru-RU" dirty="0">
                <a:solidFill>
                  <a:srgbClr val="FF0000"/>
                </a:solidFill>
                <a:latin typeface="Helvetica Neue"/>
              </a:rPr>
              <a:t>а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ты и ло</a:t>
            </a:r>
            <a:r>
              <a:rPr lang="ru-RU" dirty="0">
                <a:solidFill>
                  <a:srgbClr val="FF0000"/>
                </a:solidFill>
                <a:latin typeface="Helvetica Neue"/>
              </a:rPr>
              <a:t>т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ки.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Ш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о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л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дож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т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ь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. 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Набиригу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л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и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жал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мя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х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кий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песок. Лез из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в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а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ды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упругий 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камы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ж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. Галя от </a:t>
            </a:r>
            <a:r>
              <a:rPr lang="ru-RU" dirty="0" err="1">
                <a:solidFill>
                  <a:srgbClr val="FF0000"/>
                </a:solidFill>
                <a:latin typeface="Helvetica Neue"/>
              </a:rPr>
              <a:t>щ</a:t>
            </a:r>
            <a:r>
              <a:rPr lang="ru-RU" dirty="0" err="1">
                <a:solidFill>
                  <a:srgbClr val="333333"/>
                </a:solidFill>
                <a:latin typeface="Helvetica Neue"/>
              </a:rPr>
              <a:t>астя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 прыгала и резвил</a:t>
            </a:r>
            <a:r>
              <a:rPr lang="ru-RU" dirty="0">
                <a:solidFill>
                  <a:srgbClr val="FF0000"/>
                </a:solidFill>
                <a:latin typeface="Helvetica Neue"/>
              </a:rPr>
              <a:t>о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сь.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323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Повторение-мать 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rebuchet MS"/>
              </a:rPr>
              <a:t>Знать, что нужно сделать, и не делать этого — худшая трусость</a:t>
            </a:r>
            <a:r>
              <a:rPr lang="ru-RU" b="1" dirty="0" smtClean="0">
                <a:solidFill>
                  <a:srgbClr val="000000"/>
                </a:solidFill>
                <a:latin typeface="Trebuchet MS"/>
              </a:rPr>
              <a:t>.</a:t>
            </a:r>
          </a:p>
          <a:p>
            <a:endParaRPr lang="ru-RU" dirty="0">
              <a:solidFill>
                <a:srgbClr val="000000"/>
              </a:solidFill>
              <a:latin typeface="Trebuchet MS"/>
            </a:endParaRPr>
          </a:p>
          <a:p>
            <a:r>
              <a:rPr lang="ru-RU" dirty="0">
                <a:solidFill>
                  <a:srgbClr val="333333"/>
                </a:solidFill>
                <a:latin typeface="Georgia"/>
              </a:rPr>
              <a:t>Без повторений нет глубины.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Georgia"/>
              </a:rPr>
              <a:t>Григорий </a:t>
            </a:r>
            <a:r>
              <a:rPr lang="ru-RU" dirty="0" smtClean="0">
                <a:solidFill>
                  <a:srgbClr val="333333"/>
                </a:solidFill>
                <a:latin typeface="Georgia"/>
              </a:rPr>
              <a:t>Ландау</a:t>
            </a:r>
          </a:p>
          <a:p>
            <a:endParaRPr lang="ru-RU" dirty="0" smtClean="0">
              <a:solidFill>
                <a:srgbClr val="333333"/>
              </a:solidFill>
              <a:latin typeface="Georgia"/>
            </a:endParaRPr>
          </a:p>
          <a:p>
            <a:r>
              <a:rPr lang="ru-RU" dirty="0">
                <a:solidFill>
                  <a:srgbClr val="333333"/>
                </a:solidFill>
                <a:latin typeface="Georgia"/>
              </a:rPr>
              <a:t>Только самые мудрые и самые глупые не поддаются обучению.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Georgia"/>
              </a:rPr>
              <a:t>Конфуций (Кун-</a:t>
            </a:r>
            <a:r>
              <a:rPr lang="ru-RU" dirty="0" err="1">
                <a:solidFill>
                  <a:srgbClr val="333333"/>
                </a:solidFill>
                <a:latin typeface="Georgia"/>
              </a:rPr>
              <a:t>цзы</a:t>
            </a:r>
            <a:r>
              <a:rPr lang="ru-RU" dirty="0">
                <a:solidFill>
                  <a:srgbClr val="333333"/>
                </a:solidFill>
                <a:latin typeface="Georgia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2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КАК ХОРОШО УМЕТЬ… и знать…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000000"/>
                </a:solidFill>
                <a:latin typeface="Times New Roman"/>
              </a:rPr>
              <a:t>Фома Аквинский: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Знание - настолько ценная вещь, что его не зазорно добывать из любого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источника.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31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Концептуальные положения: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Главной причиной неуспеваемости детей в школе является </a:t>
            </a:r>
            <a:r>
              <a:rPr lang="ru-RU" b="1" dirty="0" smtClean="0">
                <a:solidFill>
                  <a:srgbClr val="FF0000"/>
                </a:solidFill>
              </a:rPr>
              <a:t>плохое чтение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Психологической причиной того, что дети плохо читают и считают, является </a:t>
            </a:r>
            <a:r>
              <a:rPr lang="ru-RU" b="1" dirty="0" smtClean="0">
                <a:solidFill>
                  <a:srgbClr val="FF0000"/>
                </a:solidFill>
              </a:rPr>
              <a:t>недостаточность оперативной памяти</a:t>
            </a:r>
            <a:r>
              <a:rPr lang="ru-RU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12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В.И. Даль: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Как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 копеек составляются рубли, так и из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крупинок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прочитанного составляется знание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Гийом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Мюссо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:  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Знание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не приносят на блюдечке. Иначе это перестало бы быть знанием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97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Как развивать </a:t>
            </a:r>
            <a:r>
              <a:rPr lang="ru-RU" sz="4000" b="1" dirty="0" smtClean="0">
                <a:solidFill>
                  <a:srgbClr val="FF0000"/>
                </a:solidFill>
              </a:rPr>
              <a:t>память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стихов и песенок наизусть;</a:t>
            </a:r>
          </a:p>
          <a:p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Визуализация;</a:t>
            </a:r>
          </a:p>
          <a:p>
            <a:pPr fontAlgn="base"/>
            <a:endParaRPr lang="ru-RU" sz="4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Спички тренируют зрительную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память;</a:t>
            </a:r>
          </a:p>
          <a:p>
            <a:pPr fontAlgn="base"/>
            <a:endParaRPr lang="ru-RU" sz="4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Читаем вслух;</a:t>
            </a:r>
          </a:p>
          <a:p>
            <a:pPr fontAlgn="base"/>
            <a:endParaRPr lang="ru-RU" sz="4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Учим слова</a:t>
            </a:r>
            <a:r>
              <a:rPr lang="ru-RU" dirty="0">
                <a:solidFill>
                  <a:srgbClr val="000000"/>
                </a:solidFill>
                <a:latin typeface="Ubuntu"/>
              </a:rPr>
              <a:t/>
            </a:r>
            <a:br>
              <a:rPr lang="ru-RU" dirty="0">
                <a:solidFill>
                  <a:srgbClr val="000000"/>
                </a:solidFill>
                <a:latin typeface="Ubuntu"/>
              </a:rPr>
            </a:br>
            <a:r>
              <a:rPr lang="en-US" dirty="0">
                <a:solidFill>
                  <a:srgbClr val="000000"/>
                </a:solidFill>
                <a:latin typeface="Ubuntu"/>
              </a:rPr>
              <a:t/>
            </a:r>
            <a:br>
              <a:rPr lang="en-US" dirty="0">
                <a:solidFill>
                  <a:srgbClr val="000000"/>
                </a:solidFill>
                <a:latin typeface="Ubuntu"/>
              </a:rPr>
            </a:br>
            <a:r>
              <a:rPr lang="ru-RU" dirty="0">
                <a:solidFill>
                  <a:srgbClr val="000000"/>
                </a:solidFill>
                <a:latin typeface="Ubuntu"/>
              </a:rPr>
              <a:t/>
            </a:r>
            <a:br>
              <a:rPr lang="ru-RU" dirty="0">
                <a:solidFill>
                  <a:srgbClr val="000000"/>
                </a:solidFill>
                <a:latin typeface="Ubuntu"/>
              </a:rPr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06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развивать память и внимание?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«Не собьюсь» (1,2 не собьюсь, 4,5, не собьюсь…)</a:t>
            </a:r>
          </a:p>
          <a:p>
            <a:pPr fontAlgn="base">
              <a:buFont typeface="Arial"/>
              <a:buChar char="•"/>
            </a:pPr>
            <a:r>
              <a:rPr lang="ru-RU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«Повтори» (Возьмите 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коробку спичек, бусинок, зубочисток или ватных палочек и 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выложите из них рисунок</a:t>
            </a:r>
            <a:r>
              <a:rPr lang="ru-RU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Позвольте 3 секунды посмотреть на ваше произведение, затем попросите его </a:t>
            </a:r>
            <a:r>
              <a:rPr lang="ru-RU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такой же </a:t>
            </a:r>
            <a:r>
              <a:rPr lang="ru-RU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рисунок).</a:t>
            </a:r>
            <a:endParaRPr lang="ru-RU" sz="24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1026" name="Picture 2" descr="C:\Documents and Settings\user\Рабочий стол\1428436345_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9000"/>
            <a:ext cx="554461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51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Как развивать память и внимание?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6517" y="1600200"/>
            <a:ext cx="5990966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43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Как развивать память и внимание?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/>
              <a:buChar char="•"/>
            </a:pPr>
            <a:r>
              <a:rPr lang="ru-RU" sz="2000" dirty="0">
                <a:solidFill>
                  <a:srgbClr val="222222"/>
                </a:solidFill>
                <a:latin typeface="inherit"/>
              </a:rPr>
              <a:t>Стандартное упражнение на нахождение 10 отличий поможет развить зрительную память и внимательность</a:t>
            </a:r>
            <a:r>
              <a:rPr lang="ru-RU" dirty="0">
                <a:solidFill>
                  <a:srgbClr val="222222"/>
                </a:solidFill>
                <a:latin typeface="inherit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748883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47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Как развивать память и внимание?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МПНОАЬТВДЛАИРНАРТЕРМЕРАВИМСЧКЫЖДНЕОТСИОАНРИМАЬЮДВЖРНЬТМПАВЛНА</a:t>
            </a:r>
          </a:p>
          <a:p>
            <a:endParaRPr lang="ru-RU" dirty="0"/>
          </a:p>
          <a:p>
            <a:r>
              <a:rPr lang="ru-RU" dirty="0" smtClean="0"/>
              <a:t>Мамамыларамуаяделалурокипапаремонтировалтелевизормладшаясестраиграласкуклами.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22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434</Words>
  <Application>Microsoft Office PowerPoint</Application>
  <PresentationFormat>Экран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ДЕНЬ ОТКРЫТЫХ ДВЕРЕЙ</vt:lpstr>
      <vt:lpstr>КАК ХОРОШО УМЕТЬ… и знать…</vt:lpstr>
      <vt:lpstr>Концептуальные положения:</vt:lpstr>
      <vt:lpstr>Знание</vt:lpstr>
      <vt:lpstr>Как развивать память</vt:lpstr>
      <vt:lpstr>Как развивать память и внимание?</vt:lpstr>
      <vt:lpstr>Как развивать память и внимание?</vt:lpstr>
      <vt:lpstr>Как развивать память и внимание?</vt:lpstr>
      <vt:lpstr>Как развивать память и внимание?</vt:lpstr>
      <vt:lpstr>Как развивать память и внимание?</vt:lpstr>
      <vt:lpstr>Развитие речи Игры на развитие разговорной речи</vt:lpstr>
      <vt:lpstr>Развитие речи Развитие грамматических способностей ребенка</vt:lpstr>
      <vt:lpstr>Развитие речи Игры со сказками</vt:lpstr>
      <vt:lpstr> Развитие речи </vt:lpstr>
      <vt:lpstr>Оптимальное чтение- это</vt:lpstr>
      <vt:lpstr>Скорость письма</vt:lpstr>
      <vt:lpstr>Орфографическая грамотность</vt:lpstr>
      <vt:lpstr>Повторение-мать 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18</cp:revision>
  <dcterms:modified xsi:type="dcterms:W3CDTF">2016-12-08T12:38:37Z</dcterms:modified>
</cp:coreProperties>
</file>